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0"/>
  </p:handoutMasterIdLst>
  <p:sldIdLst>
    <p:sldId id="256" r:id="rId2"/>
    <p:sldId id="270" r:id="rId3"/>
    <p:sldId id="271" r:id="rId4"/>
    <p:sldId id="272" r:id="rId5"/>
    <p:sldId id="257" r:id="rId6"/>
    <p:sldId id="258" r:id="rId7"/>
    <p:sldId id="259" r:id="rId8"/>
    <p:sldId id="260" r:id="rId9"/>
    <p:sldId id="261" r:id="rId10"/>
    <p:sldId id="262" r:id="rId11"/>
    <p:sldId id="263" r:id="rId12"/>
    <p:sldId id="264" r:id="rId13"/>
    <p:sldId id="265" r:id="rId14"/>
    <p:sldId id="266" r:id="rId15"/>
    <p:sldId id="267" r:id="rId16"/>
    <p:sldId id="268" r:id="rId17"/>
    <p:sldId id="273" r:id="rId18"/>
    <p:sldId id="269"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E17E61-86B7-454C-A2FC-1831C465489D}" type="datetimeFigureOut">
              <a:rPr lang="en-US" smtClean="0"/>
              <a:t>7/29/2009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5F7A078-9087-454D-B1A5-56BCA81344CC}"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6202ABD-9E0A-4A0C-8609-CD46B03258DA}" type="datetimeFigureOut">
              <a:rPr lang="en-US" smtClean="0"/>
              <a:pPr/>
              <a:t>7/29/2009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F02B0-8916-4C16-A1B8-76808E6CC81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202ABD-9E0A-4A0C-8609-CD46B03258DA}" type="datetimeFigureOut">
              <a:rPr lang="en-US" smtClean="0"/>
              <a:pPr/>
              <a:t>7/29/2009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F02B0-8916-4C16-A1B8-76808E6CC81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202ABD-9E0A-4A0C-8609-CD46B03258DA}" type="datetimeFigureOut">
              <a:rPr lang="en-US" smtClean="0"/>
              <a:pPr/>
              <a:t>7/29/2009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F02B0-8916-4C16-A1B8-76808E6CC81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202ABD-9E0A-4A0C-8609-CD46B03258DA}" type="datetimeFigureOut">
              <a:rPr lang="en-US" smtClean="0"/>
              <a:pPr/>
              <a:t>7/29/2009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F02B0-8916-4C16-A1B8-76808E6CC81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202ABD-9E0A-4A0C-8609-CD46B03258DA}" type="datetimeFigureOut">
              <a:rPr lang="en-US" smtClean="0"/>
              <a:pPr/>
              <a:t>7/29/2009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F02B0-8916-4C16-A1B8-76808E6CC81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6202ABD-9E0A-4A0C-8609-CD46B03258DA}" type="datetimeFigureOut">
              <a:rPr lang="en-US" smtClean="0"/>
              <a:pPr/>
              <a:t>7/29/2009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FF02B0-8916-4C16-A1B8-76808E6CC81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6202ABD-9E0A-4A0C-8609-CD46B03258DA}" type="datetimeFigureOut">
              <a:rPr lang="en-US" smtClean="0"/>
              <a:pPr/>
              <a:t>7/29/2009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FF02B0-8916-4C16-A1B8-76808E6CC81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6202ABD-9E0A-4A0C-8609-CD46B03258DA}" type="datetimeFigureOut">
              <a:rPr lang="en-US" smtClean="0"/>
              <a:pPr/>
              <a:t>7/29/2009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FF02B0-8916-4C16-A1B8-76808E6CC81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202ABD-9E0A-4A0C-8609-CD46B03258DA}" type="datetimeFigureOut">
              <a:rPr lang="en-US" smtClean="0"/>
              <a:pPr/>
              <a:t>7/29/2009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FF02B0-8916-4C16-A1B8-76808E6CC81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202ABD-9E0A-4A0C-8609-CD46B03258DA}" type="datetimeFigureOut">
              <a:rPr lang="en-US" smtClean="0"/>
              <a:pPr/>
              <a:t>7/29/2009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FF02B0-8916-4C16-A1B8-76808E6CC81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202ABD-9E0A-4A0C-8609-CD46B03258DA}" type="datetimeFigureOut">
              <a:rPr lang="en-US" smtClean="0"/>
              <a:pPr/>
              <a:t>7/29/2009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FF02B0-8916-4C16-A1B8-76808E6CC81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202ABD-9E0A-4A0C-8609-CD46B03258DA}" type="datetimeFigureOut">
              <a:rPr lang="en-US" smtClean="0"/>
              <a:pPr/>
              <a:t>7/29/2009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FF02B0-8916-4C16-A1B8-76808E6CC81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en.wikipedia.org/wiki/Meat" TargetMode="External"/><Relationship Id="rId3" Type="http://schemas.openxmlformats.org/officeDocument/2006/relationships/hyperlink" Target="http://en.wikipedia.org/wiki/Claude_L%C3%A9vi-Strauss" TargetMode="External"/><Relationship Id="rId7" Type="http://schemas.openxmlformats.org/officeDocument/2006/relationships/hyperlink" Target="http://en.wikipedia.org/wiki/Smoking_(food)" TargetMode="Externa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hyperlink" Target="http://en.wikipedia.org/wiki/Roasting" TargetMode="External"/><Relationship Id="rId5" Type="http://schemas.openxmlformats.org/officeDocument/2006/relationships/hyperlink" Target="http://en.wikipedia.org/wiki/Boiling" TargetMode="External"/><Relationship Id="rId4" Type="http://schemas.openxmlformats.org/officeDocument/2006/relationships/hyperlink" Target="http://en.wikipedia.org/wiki/Cooking" TargetMode="External"/><Relationship Id="rId9"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en.wikipedia.org/wiki/Water"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en.wikipedia.org/wiki/Fir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Anthropologist Claude Levi-Strauss</a:t>
            </a:r>
            <a:endParaRPr lang="en-US" dirty="0"/>
          </a:p>
        </p:txBody>
      </p:sp>
      <p:sp>
        <p:nvSpPr>
          <p:cNvPr id="5" name="Content Placeholder 4"/>
          <p:cNvSpPr>
            <a:spLocks noGrp="1"/>
          </p:cNvSpPr>
          <p:nvPr>
            <p:ph idx="1"/>
          </p:nvPr>
        </p:nvSpPr>
        <p:spPr/>
        <p:txBody>
          <a:bodyPr>
            <a:normAutofit lnSpcReduction="10000"/>
          </a:bodyPr>
          <a:lstStyle/>
          <a:p>
            <a:r>
              <a:rPr lang="en-US" dirty="0"/>
              <a:t>Lévi-Strauss postulates that the raw/cooked axis is characteristic of all human culture, with elements falling along the "raw" side of the axis being those of "natural" origin, and those on the "cooked" side being of "cultural" origin - i.e. products of human creation. Symbolically, cooking marks the transition from nature to culture, by means of which the human state can be defined in accordance with all its attributes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Denaturalization</a:t>
            </a:r>
            <a:endParaRPr lang="en-US" dirty="0"/>
          </a:p>
        </p:txBody>
      </p:sp>
      <p:pic>
        <p:nvPicPr>
          <p:cNvPr id="4" name="Content Placeholder 3" descr="frozen chicken.jpg"/>
          <p:cNvPicPr>
            <a:picLocks noGrp="1" noChangeAspect="1"/>
          </p:cNvPicPr>
          <p:nvPr>
            <p:ph idx="1"/>
          </p:nvPr>
        </p:nvPicPr>
        <p:blipFill>
          <a:blip r:embed="rId2"/>
          <a:stretch>
            <a:fillRect/>
          </a:stretch>
        </p:blipFill>
        <p:spPr>
          <a:xfrm>
            <a:off x="2743200" y="2186781"/>
            <a:ext cx="3505199" cy="3505199"/>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 ME</a:t>
            </a:r>
            <a:endParaRPr lang="en-US" dirty="0"/>
          </a:p>
        </p:txBody>
      </p:sp>
      <p:pic>
        <p:nvPicPr>
          <p:cNvPr id="4" name="Content Placeholder 3" descr="grief.jpg"/>
          <p:cNvPicPr>
            <a:picLocks noGrp="1" noChangeAspect="1"/>
          </p:cNvPicPr>
          <p:nvPr>
            <p:ph idx="1"/>
          </p:nvPr>
        </p:nvPicPr>
        <p:blipFill>
          <a:blip r:embed="rId2"/>
          <a:stretch>
            <a:fillRect/>
          </a:stretch>
        </p:blipFill>
        <p:spPr>
          <a:xfrm>
            <a:off x="1981200" y="1798407"/>
            <a:ext cx="4724400" cy="457200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“Thou shall not kill…”</a:t>
            </a:r>
            <a:endParaRPr lang="en-US" dirty="0"/>
          </a:p>
        </p:txBody>
      </p:sp>
      <p:pic>
        <p:nvPicPr>
          <p:cNvPr id="4" name="Content Placeholder 3" descr="buffalo.jpg"/>
          <p:cNvPicPr>
            <a:picLocks noGrp="1" noChangeAspect="1"/>
          </p:cNvPicPr>
          <p:nvPr>
            <p:ph idx="1"/>
          </p:nvPr>
        </p:nvPicPr>
        <p:blipFill>
          <a:blip r:embed="rId2"/>
          <a:stretch>
            <a:fillRect/>
          </a:stretch>
        </p:blipFill>
        <p:spPr>
          <a:xfrm>
            <a:off x="1828800" y="1981200"/>
            <a:ext cx="5241405" cy="3948525"/>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dible.jpg"/>
          <p:cNvPicPr>
            <a:picLocks noGrp="1" noChangeAspect="1"/>
          </p:cNvPicPr>
          <p:nvPr>
            <p:ph idx="1"/>
          </p:nvPr>
        </p:nvPicPr>
        <p:blipFill>
          <a:blip r:embed="rId2"/>
          <a:stretch>
            <a:fillRect/>
          </a:stretch>
        </p:blipFill>
        <p:spPr>
          <a:xfrm>
            <a:off x="2133600" y="59152"/>
            <a:ext cx="5410200" cy="6774116"/>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almon.jpg"/>
          <p:cNvPicPr>
            <a:picLocks noGrp="1" noChangeAspect="1"/>
          </p:cNvPicPr>
          <p:nvPr>
            <p:ph idx="1"/>
          </p:nvPr>
        </p:nvPicPr>
        <p:blipFill>
          <a:blip r:embed="rId2"/>
          <a:stretch>
            <a:fillRect/>
          </a:stretch>
        </p:blipFill>
        <p:spPr>
          <a:xfrm>
            <a:off x="2895600" y="1018380"/>
            <a:ext cx="3886200" cy="5002925"/>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ooking tech.jpg"/>
          <p:cNvPicPr>
            <a:picLocks noGrp="1" noChangeAspect="1"/>
          </p:cNvPicPr>
          <p:nvPr>
            <p:ph idx="1"/>
          </p:nvPr>
        </p:nvPicPr>
        <p:blipFill>
          <a:blip r:embed="rId2"/>
          <a:stretch>
            <a:fillRect/>
          </a:stretch>
        </p:blipFill>
        <p:spPr>
          <a:xfrm>
            <a:off x="1773891" y="2667000"/>
            <a:ext cx="5647765" cy="2286000"/>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spit roasted.jpg"/>
          <p:cNvPicPr>
            <a:picLocks noGrp="1" noChangeAspect="1"/>
          </p:cNvPicPr>
          <p:nvPr>
            <p:ph idx="1"/>
          </p:nvPr>
        </p:nvPicPr>
        <p:blipFill>
          <a:blip r:embed="rId2"/>
          <a:stretch>
            <a:fillRect/>
          </a:stretch>
        </p:blipFill>
        <p:spPr>
          <a:xfrm>
            <a:off x="6096000" y="2362200"/>
            <a:ext cx="1778625" cy="2657475"/>
          </a:xfrm>
        </p:spPr>
      </p:pic>
      <p:pic>
        <p:nvPicPr>
          <p:cNvPr id="5" name="Picture 4" descr="haggis.jpg"/>
          <p:cNvPicPr>
            <a:picLocks noChangeAspect="1"/>
          </p:cNvPicPr>
          <p:nvPr/>
        </p:nvPicPr>
        <p:blipFill>
          <a:blip r:embed="rId3"/>
          <a:stretch>
            <a:fillRect/>
          </a:stretch>
        </p:blipFill>
        <p:spPr>
          <a:xfrm>
            <a:off x="2209800" y="2590800"/>
            <a:ext cx="2637064" cy="25908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18th cent 1.jpg"/>
          <p:cNvPicPr>
            <a:picLocks noGrp="1" noChangeAspect="1"/>
          </p:cNvPicPr>
          <p:nvPr>
            <p:ph idx="1"/>
          </p:nvPr>
        </p:nvPicPr>
        <p:blipFill>
          <a:blip r:embed="rId2"/>
          <a:stretch>
            <a:fillRect/>
          </a:stretch>
        </p:blipFill>
        <p:spPr>
          <a:xfrm>
            <a:off x="3048000" y="2186781"/>
            <a:ext cx="3505200" cy="2965937"/>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18th cent 2.jpg"/>
          <p:cNvPicPr>
            <a:picLocks noGrp="1" noChangeAspect="1"/>
          </p:cNvPicPr>
          <p:nvPr>
            <p:ph idx="1"/>
          </p:nvPr>
        </p:nvPicPr>
        <p:blipFill>
          <a:blip r:embed="rId2"/>
          <a:stretch>
            <a:fillRect/>
          </a:stretch>
        </p:blipFill>
        <p:spPr>
          <a:xfrm>
            <a:off x="3124200" y="1211122"/>
            <a:ext cx="3352800" cy="4667624"/>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banquet 18th cent.jpg"/>
          <p:cNvPicPr>
            <a:picLocks noGrp="1" noChangeAspect="1"/>
          </p:cNvPicPr>
          <p:nvPr>
            <p:ph idx="1"/>
          </p:nvPr>
        </p:nvPicPr>
        <p:blipFill>
          <a:blip r:embed="rId2"/>
          <a:stretch>
            <a:fillRect/>
          </a:stretch>
        </p:blipFill>
        <p:spPr>
          <a:xfrm>
            <a:off x="3172777" y="2402680"/>
            <a:ext cx="3151823" cy="2626519"/>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600" dirty="0" smtClean="0"/>
              <a:t>The </a:t>
            </a:r>
            <a:r>
              <a:rPr lang="en-US" sz="1600" b="1" dirty="0" smtClean="0"/>
              <a:t>culinary triangle</a:t>
            </a:r>
            <a:r>
              <a:rPr lang="en-US" sz="1600" dirty="0" smtClean="0"/>
              <a:t> is a concept described by </a:t>
            </a:r>
            <a:r>
              <a:rPr lang="en-US" sz="1600" dirty="0" smtClean="0">
                <a:hlinkClick r:id="rId3" action="ppaction://hlinkfile" tooltip="Claude Lévi-Strauss"/>
              </a:rPr>
              <a:t>Claude Lévi-Strauss</a:t>
            </a:r>
            <a:r>
              <a:rPr lang="en-US" sz="1600" dirty="0" smtClean="0"/>
              <a:t> involving three types of </a:t>
            </a:r>
            <a:r>
              <a:rPr lang="en-US" sz="1600" dirty="0" smtClean="0">
                <a:hlinkClick r:id="rId4" action="ppaction://hlinkfile" tooltip="Cooking"/>
              </a:rPr>
              <a:t>cooking</a:t>
            </a:r>
            <a:r>
              <a:rPr lang="en-US" sz="1600" dirty="0" smtClean="0"/>
              <a:t>; these are </a:t>
            </a:r>
            <a:r>
              <a:rPr lang="en-US" sz="1600" dirty="0" smtClean="0">
                <a:hlinkClick r:id="rId5" action="ppaction://hlinkfile" tooltip="Boiling"/>
              </a:rPr>
              <a:t>boiling</a:t>
            </a:r>
            <a:r>
              <a:rPr lang="en-US" sz="1600" dirty="0" smtClean="0"/>
              <a:t>, </a:t>
            </a:r>
            <a:r>
              <a:rPr lang="en-US" sz="1600" dirty="0" smtClean="0">
                <a:hlinkClick r:id="rId6" action="ppaction://hlinkfile" tooltip="Roasting"/>
              </a:rPr>
              <a:t>roasting</a:t>
            </a:r>
            <a:r>
              <a:rPr lang="en-US" sz="1600" dirty="0" smtClean="0"/>
              <a:t>, and </a:t>
            </a:r>
            <a:r>
              <a:rPr lang="en-US" sz="1600" dirty="0" smtClean="0">
                <a:hlinkClick r:id="rId7" action="ppaction://hlinkfile" tooltip="Smoking (food)"/>
              </a:rPr>
              <a:t>smoking</a:t>
            </a:r>
            <a:r>
              <a:rPr lang="en-US" sz="1600" dirty="0" smtClean="0"/>
              <a:t>, usually done to </a:t>
            </a:r>
            <a:r>
              <a:rPr lang="en-US" sz="1600" dirty="0" smtClean="0">
                <a:hlinkClick r:id="rId8" action="ppaction://hlinkfile" tooltip="Meat"/>
              </a:rPr>
              <a:t>meats</a:t>
            </a:r>
            <a:r>
              <a:rPr lang="en-US" sz="1600" dirty="0" smtClean="0"/>
              <a:t>.</a:t>
            </a:r>
            <a:br>
              <a:rPr lang="en-US" sz="1600" dirty="0" smtClean="0"/>
            </a:br>
            <a:endParaRPr lang="en-US" sz="1600" dirty="0"/>
          </a:p>
        </p:txBody>
      </p:sp>
      <p:pic>
        <p:nvPicPr>
          <p:cNvPr id="4" name="Content Placeholder 3" descr="180px-Culinary_Triangle.svg.png"/>
          <p:cNvPicPr>
            <a:picLocks noGrp="1" noChangeAspect="1"/>
          </p:cNvPicPr>
          <p:nvPr>
            <p:ph idx="1"/>
          </p:nvPr>
        </p:nvPicPr>
        <p:blipFill>
          <a:blip r:embed="rId9"/>
          <a:stretch>
            <a:fillRect/>
          </a:stretch>
        </p:blipFill>
        <p:spPr>
          <a:xfrm>
            <a:off x="1752601" y="1492512"/>
            <a:ext cx="5486400" cy="4876801"/>
          </a:xfr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rest.jpg"/>
          <p:cNvPicPr>
            <a:picLocks noGrp="1" noChangeAspect="1"/>
          </p:cNvPicPr>
          <p:nvPr>
            <p:ph idx="1"/>
          </p:nvPr>
        </p:nvPicPr>
        <p:blipFill>
          <a:blip r:embed="rId2"/>
          <a:stretch>
            <a:fillRect/>
          </a:stretch>
        </p:blipFill>
        <p:spPr>
          <a:xfrm>
            <a:off x="3505201" y="2034380"/>
            <a:ext cx="2438400" cy="3251200"/>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iderot.jpg"/>
          <p:cNvPicPr>
            <a:picLocks noGrp="1" noChangeAspect="1"/>
          </p:cNvPicPr>
          <p:nvPr>
            <p:ph idx="1"/>
          </p:nvPr>
        </p:nvPicPr>
        <p:blipFill>
          <a:blip r:embed="rId2"/>
          <a:stretch>
            <a:fillRect/>
          </a:stretch>
        </p:blipFill>
        <p:spPr>
          <a:xfrm>
            <a:off x="3048001" y="2285999"/>
            <a:ext cx="2834272" cy="3411625"/>
          </a:xfr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j.jpg"/>
          <p:cNvPicPr>
            <a:picLocks noGrp="1" noChangeAspect="1"/>
          </p:cNvPicPr>
          <p:nvPr>
            <p:ph idx="1"/>
          </p:nvPr>
        </p:nvPicPr>
        <p:blipFill>
          <a:blip r:embed="rId2"/>
          <a:stretch>
            <a:fillRect/>
          </a:stretch>
        </p:blipFill>
        <p:spPr>
          <a:xfrm>
            <a:off x="2667000" y="2118142"/>
            <a:ext cx="3810000" cy="3490077"/>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jbond.jpg"/>
          <p:cNvPicPr>
            <a:picLocks noGrp="1" noChangeAspect="1"/>
          </p:cNvPicPr>
          <p:nvPr>
            <p:ph idx="1"/>
          </p:nvPr>
        </p:nvPicPr>
        <p:blipFill>
          <a:blip r:embed="rId2"/>
          <a:stretch>
            <a:fillRect/>
          </a:stretch>
        </p:blipFill>
        <p:spPr>
          <a:xfrm>
            <a:off x="3048001" y="2500635"/>
            <a:ext cx="2590800" cy="3309042"/>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eftovers2_3.jpeg"/>
          <p:cNvPicPr>
            <a:picLocks noGrp="1" noChangeAspect="1"/>
          </p:cNvPicPr>
          <p:nvPr>
            <p:ph idx="1"/>
          </p:nvPr>
        </p:nvPicPr>
        <p:blipFill>
          <a:blip r:embed="rId2"/>
          <a:stretch>
            <a:fillRect/>
          </a:stretch>
        </p:blipFill>
        <p:spPr>
          <a:xfrm>
            <a:off x="2819400" y="2175672"/>
            <a:ext cx="3429000" cy="3455789"/>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ookbook.jpg"/>
          <p:cNvPicPr>
            <a:picLocks noGrp="1" noChangeAspect="1"/>
          </p:cNvPicPr>
          <p:nvPr>
            <p:ph idx="1"/>
          </p:nvPr>
        </p:nvPicPr>
        <p:blipFill>
          <a:blip r:embed="rId2"/>
          <a:stretch>
            <a:fillRect/>
          </a:stretch>
        </p:blipFill>
        <p:spPr>
          <a:xfrm>
            <a:off x="2971800" y="912755"/>
            <a:ext cx="3505199" cy="5428783"/>
          </a:xfr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betty.jpg"/>
          <p:cNvPicPr>
            <a:picLocks noGrp="1" noChangeAspect="1"/>
          </p:cNvPicPr>
          <p:nvPr>
            <p:ph idx="1"/>
          </p:nvPr>
        </p:nvPicPr>
        <p:blipFill>
          <a:blip r:embed="rId2"/>
          <a:stretch>
            <a:fillRect/>
          </a:stretch>
        </p:blipFill>
        <p:spPr>
          <a:xfrm>
            <a:off x="2895600" y="2320131"/>
            <a:ext cx="3733800" cy="2800351"/>
          </a:xfr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julia.jpg"/>
          <p:cNvPicPr>
            <a:picLocks noGrp="1" noChangeAspect="1"/>
          </p:cNvPicPr>
          <p:nvPr>
            <p:ph idx="1"/>
          </p:nvPr>
        </p:nvPicPr>
        <p:blipFill>
          <a:blip r:embed="rId2"/>
          <a:stretch>
            <a:fillRect/>
          </a:stretch>
        </p:blipFill>
        <p:spPr>
          <a:xfrm>
            <a:off x="3088609" y="2728318"/>
            <a:ext cx="2473991" cy="2834282"/>
          </a:xfrm>
        </p:spPr>
      </p:pic>
      <p:pic>
        <p:nvPicPr>
          <p:cNvPr id="5" name="Picture 4" descr="mfk.jpg"/>
          <p:cNvPicPr>
            <a:picLocks noChangeAspect="1"/>
          </p:cNvPicPr>
          <p:nvPr/>
        </p:nvPicPr>
        <p:blipFill>
          <a:blip r:embed="rId3"/>
          <a:stretch>
            <a:fillRect/>
          </a:stretch>
        </p:blipFill>
        <p:spPr>
          <a:xfrm>
            <a:off x="5555129" y="2165747"/>
            <a:ext cx="2445871" cy="1949053"/>
          </a:xfrm>
          <a:prstGeom prst="rect">
            <a:avLst/>
          </a:prstGeom>
        </p:spPr>
      </p:pic>
      <p:pic>
        <p:nvPicPr>
          <p:cNvPr id="6" name="Picture 5" descr="craig.jpg"/>
          <p:cNvPicPr>
            <a:picLocks noChangeAspect="1"/>
          </p:cNvPicPr>
          <p:nvPr/>
        </p:nvPicPr>
        <p:blipFill>
          <a:blip r:embed="rId4"/>
          <a:stretch>
            <a:fillRect/>
          </a:stretch>
        </p:blipFill>
        <p:spPr>
          <a:xfrm>
            <a:off x="838200" y="1123950"/>
            <a:ext cx="2438400" cy="243840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mimi.jpg"/>
          <p:cNvPicPr>
            <a:picLocks noGrp="1" noChangeAspect="1"/>
          </p:cNvPicPr>
          <p:nvPr>
            <p:ph idx="1"/>
          </p:nvPr>
        </p:nvPicPr>
        <p:blipFill>
          <a:blip r:embed="rId2"/>
          <a:stretch>
            <a:fillRect/>
          </a:stretch>
        </p:blipFill>
        <p:spPr>
          <a:xfrm>
            <a:off x="1828800" y="2028826"/>
            <a:ext cx="1600200" cy="2400300"/>
          </a:xfrm>
        </p:spPr>
      </p:pic>
      <p:pic>
        <p:nvPicPr>
          <p:cNvPr id="5" name="Picture 4" descr="grimod.jpg"/>
          <p:cNvPicPr>
            <a:picLocks noChangeAspect="1"/>
          </p:cNvPicPr>
          <p:nvPr/>
        </p:nvPicPr>
        <p:blipFill>
          <a:blip r:embed="rId3"/>
          <a:stretch>
            <a:fillRect/>
          </a:stretch>
        </p:blipFill>
        <p:spPr>
          <a:xfrm>
            <a:off x="6324600" y="1946242"/>
            <a:ext cx="1905000" cy="243525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The boiling of meat is looked at as a cultural way of cooking because it uses a receptacle to </a:t>
            </a:r>
            <a:r>
              <a:rPr lang="en-US" dirty="0" smtClean="0"/>
              <a:t>hold </a:t>
            </a:r>
            <a:r>
              <a:rPr lang="en-US" dirty="0" smtClean="0">
                <a:hlinkClick r:id="rId2" action="ppaction://hlinkfile" tooltip="Water"/>
              </a:rPr>
              <a:t>water</a:t>
            </a:r>
            <a:r>
              <a:rPr lang="en-US" dirty="0" smtClean="0"/>
              <a:t>, therefore it is not completely natural. It is also the most preferred way to cook due to the fact that neither any of the meat or its juices are lost. In most cultures, this form of cooking is most represented by women and is served domestically to small closed groups, such as families</a:t>
            </a:r>
            <a:r>
              <a:rPr lang="en-US" dirty="0" smtClean="0"/>
              <a:t>.</a:t>
            </a:r>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Roasting of meat is a natural way of cooking because it uses no receptacle. It is done by directly exposing the meat to the </a:t>
            </a:r>
            <a:r>
              <a:rPr lang="en-US" dirty="0" smtClean="0">
                <a:hlinkClick r:id="rId2" action="ppaction://hlinkfile" tooltip="Fire"/>
              </a:rPr>
              <a:t>fire</a:t>
            </a:r>
            <a:r>
              <a:rPr lang="en-US" dirty="0" smtClean="0"/>
              <a:t>. It is most commonly offered to guests and is associated with men in many cultures. As opposed to boiling, meat can lose some parts, thus it is also associated with destruction and loss.</a:t>
            </a:r>
          </a:p>
          <a:p>
            <a:r>
              <a:rPr lang="en-US" dirty="0" smtClean="0"/>
              <a:t>Smoking meat is also a natural way of cooking. It is also done without a receptacle and in the same way as roasting. It is a slower method of roasting, however, which makes it somewhat like boiling.</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a:t>
            </a:r>
            <a:r>
              <a:rPr lang="en-US" dirty="0"/>
              <a:t>cook, in turn, can be viewed as a cultural agent whose function is to "mediate the conjunction of the raw product and the human consumer," the operation of which has the effect of "making sure the natural is at once </a:t>
            </a:r>
            <a:r>
              <a:rPr lang="en-US" i="1" dirty="0"/>
              <a:t>cooked</a:t>
            </a:r>
            <a:r>
              <a:rPr lang="en-US" dirty="0"/>
              <a:t> </a:t>
            </a:r>
            <a:r>
              <a:rPr lang="en-US" dirty="0" smtClean="0"/>
              <a:t>and </a:t>
            </a:r>
            <a:r>
              <a:rPr lang="en-US" i="1" dirty="0" smtClean="0"/>
              <a:t>socialized</a:t>
            </a:r>
            <a:r>
              <a:rPr lang="en-US" dirty="0"/>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Psychotechnical</a:t>
            </a:r>
            <a:r>
              <a:rPr lang="en-US" dirty="0" smtClean="0"/>
              <a:t> Achievement</a:t>
            </a:r>
            <a:endParaRPr lang="en-US" dirty="0"/>
          </a:p>
        </p:txBody>
      </p:sp>
      <p:pic>
        <p:nvPicPr>
          <p:cNvPr id="4" name="Content Placeholder 3" descr="honey.jpg"/>
          <p:cNvPicPr>
            <a:picLocks noGrp="1" noChangeAspect="1"/>
          </p:cNvPicPr>
          <p:nvPr>
            <p:ph idx="1"/>
          </p:nvPr>
        </p:nvPicPr>
        <p:blipFill>
          <a:blip r:embed="rId3"/>
          <a:stretch>
            <a:fillRect/>
          </a:stretch>
        </p:blipFill>
        <p:spPr>
          <a:xfrm>
            <a:off x="3981450" y="1551372"/>
            <a:ext cx="3486150" cy="2783297"/>
          </a:xfrm>
        </p:spPr>
      </p:pic>
      <p:pic>
        <p:nvPicPr>
          <p:cNvPr id="5" name="Picture 4" descr="sugar.jpg"/>
          <p:cNvPicPr>
            <a:picLocks noChangeAspect="1"/>
          </p:cNvPicPr>
          <p:nvPr/>
        </p:nvPicPr>
        <p:blipFill>
          <a:blip r:embed="rId4"/>
          <a:stretch>
            <a:fillRect/>
          </a:stretch>
        </p:blipFill>
        <p:spPr>
          <a:xfrm>
            <a:off x="914400" y="4191000"/>
            <a:ext cx="3043238" cy="202173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Profusion</a:t>
            </a:r>
          </a:p>
          <a:p>
            <a:r>
              <a:rPr lang="en-US" dirty="0" smtClean="0"/>
              <a:t>Immediacy</a:t>
            </a:r>
          </a:p>
          <a:p>
            <a:r>
              <a:rPr lang="en-US" dirty="0" smtClean="0"/>
              <a:t>Abundance</a:t>
            </a:r>
          </a:p>
          <a:p>
            <a:r>
              <a:rPr lang="en-US" dirty="0" smtClean="0"/>
              <a:t>Diversity</a:t>
            </a:r>
          </a:p>
          <a:p>
            <a:r>
              <a:rPr lang="en-US" dirty="0" smtClean="0"/>
              <a:t>Sensorial</a:t>
            </a:r>
          </a:p>
          <a:p>
            <a:r>
              <a:rPr lang="en-US" dirty="0" smtClean="0"/>
              <a:t>Synergy: Whole is greater than the simple sum of its parts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Foraging</a:t>
            </a:r>
            <a:endParaRPr lang="en-US" dirty="0"/>
          </a:p>
        </p:txBody>
      </p:sp>
      <p:pic>
        <p:nvPicPr>
          <p:cNvPr id="4" name="Content Placeholder 3" descr="foraging chimps.jpg"/>
          <p:cNvPicPr>
            <a:picLocks noGrp="1" noChangeAspect="1"/>
          </p:cNvPicPr>
          <p:nvPr>
            <p:ph idx="1"/>
          </p:nvPr>
        </p:nvPicPr>
        <p:blipFill>
          <a:blip r:embed="rId2"/>
          <a:stretch>
            <a:fillRect/>
          </a:stretch>
        </p:blipFill>
        <p:spPr>
          <a:xfrm>
            <a:off x="2133600" y="2472041"/>
            <a:ext cx="4343400" cy="3265252"/>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YUM?</a:t>
            </a:r>
            <a:endParaRPr lang="en-US" dirty="0"/>
          </a:p>
        </p:txBody>
      </p:sp>
      <p:pic>
        <p:nvPicPr>
          <p:cNvPr id="4" name="Content Placeholder 3" descr="images.jpg"/>
          <p:cNvPicPr>
            <a:picLocks noGrp="1" noChangeAspect="1"/>
          </p:cNvPicPr>
          <p:nvPr>
            <p:ph idx="1"/>
          </p:nvPr>
        </p:nvPicPr>
        <p:blipFill>
          <a:blip r:embed="rId2"/>
          <a:stretch>
            <a:fillRect/>
          </a:stretch>
        </p:blipFill>
        <p:spPr>
          <a:xfrm>
            <a:off x="2667000" y="2209800"/>
            <a:ext cx="3908136" cy="3120206"/>
          </a:xfr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423</TotalTime>
  <Words>268</Words>
  <Application>Microsoft Office PowerPoint</Application>
  <PresentationFormat>On-screen Show (4:3)</PresentationFormat>
  <Paragraphs>19</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Anthropologist Claude Levi-Strauss</vt:lpstr>
      <vt:lpstr>The culinary triangle is a concept described by Claude Lévi-Strauss involving three types of cooking; these are boiling, roasting, and smoking, usually done to meats. </vt:lpstr>
      <vt:lpstr>Slide 3</vt:lpstr>
      <vt:lpstr>Slide 4</vt:lpstr>
      <vt:lpstr>Slide 5</vt:lpstr>
      <vt:lpstr>Psychotechnical Achievement</vt:lpstr>
      <vt:lpstr>Slide 7</vt:lpstr>
      <vt:lpstr>Foraging</vt:lpstr>
      <vt:lpstr>YUM?</vt:lpstr>
      <vt:lpstr>Denaturalization</vt:lpstr>
      <vt:lpstr>Not ME</vt:lpstr>
      <vt:lpstr>“Thou shall not kill…”</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vector>
  </TitlesOfParts>
  <Company>Walla Walla Comm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WWCC</dc:creator>
  <cp:lastModifiedBy>WWCC</cp:lastModifiedBy>
  <cp:revision>43</cp:revision>
  <dcterms:created xsi:type="dcterms:W3CDTF">2009-07-28T19:01:16Z</dcterms:created>
  <dcterms:modified xsi:type="dcterms:W3CDTF">2009-07-29T18:42:21Z</dcterms:modified>
</cp:coreProperties>
</file>